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E1B05C-E855-4944-A222-CF4D724EB143}" type="slidenum">
              <a:rPr lang="ru-RU"/>
              <a:pPr/>
              <a:t>‹N°›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B05C-E855-4944-A222-CF4D724EB143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08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2987675" y="3402013"/>
            <a:ext cx="6156325" cy="1150937"/>
          </a:xfrm>
          <a:prstGeom prst="rect">
            <a:avLst/>
          </a:prstGeom>
          <a:solidFill>
            <a:srgbClr val="2A471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60700" y="3068638"/>
            <a:ext cx="6048375" cy="1109662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60700" y="3929063"/>
            <a:ext cx="6048375" cy="696912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10388" y="1481138"/>
            <a:ext cx="1909762" cy="49704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76338" y="1481138"/>
            <a:ext cx="5581650" cy="49704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76338" y="2133600"/>
            <a:ext cx="3744912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73650" y="2133600"/>
            <a:ext cx="3746500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1481138"/>
            <a:ext cx="65532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5516563"/>
            <a:ext cx="9144000" cy="1341437"/>
          </a:xfrm>
          <a:prstGeom prst="rect">
            <a:avLst/>
          </a:prstGeom>
          <a:gradFill rotWithShape="1">
            <a:gsLst>
              <a:gs pos="0">
                <a:srgbClr val="765E2F">
                  <a:alpha val="0"/>
                </a:srgbClr>
              </a:gs>
              <a:gs pos="100000">
                <a:schemeClr val="tx2">
                  <a:alpha val="36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uk-UA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6338" y="2133600"/>
            <a:ext cx="764381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37879" y="4220319"/>
            <a:ext cx="5796136" cy="504825"/>
          </a:xfrm>
          <a:noFill/>
        </p:spPr>
        <p:txBody>
          <a:bodyPr/>
          <a:lstStyle/>
          <a:p>
            <a:pPr algn="ctr"/>
            <a:r>
              <a:rPr lang="fr-F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Segmentez des clients d'un site e-commerce</a:t>
            </a:r>
            <a:b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uk-UA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504" y="6237312"/>
            <a:ext cx="3960440" cy="504825"/>
          </a:xfrm>
        </p:spPr>
        <p:txBody>
          <a:bodyPr/>
          <a:lstStyle/>
          <a:p>
            <a:r>
              <a:rPr lang="fr-FR" sz="2000" dirty="0">
                <a:solidFill>
                  <a:srgbClr val="FFC000"/>
                </a:solidFill>
              </a:rPr>
              <a:t>Soutenance du 19/06/22</a:t>
            </a:r>
            <a:endParaRPr lang="uk-UA" sz="2000" dirty="0">
              <a:solidFill>
                <a:srgbClr val="FFC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702FC1-250B-955D-167D-ED71B502E974}"/>
              </a:ext>
            </a:extLst>
          </p:cNvPr>
          <p:cNvSpPr txBox="1"/>
          <p:nvPr/>
        </p:nvSpPr>
        <p:spPr>
          <a:xfrm>
            <a:off x="5580112" y="3346162"/>
            <a:ext cx="176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FFC000"/>
                </a:solidFill>
              </a:rPr>
              <a:t>Projet 5 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9F32E6-030E-E231-CDF2-B3F1ADF50E68}"/>
              </a:ext>
            </a:extLst>
          </p:cNvPr>
          <p:cNvSpPr txBox="1"/>
          <p:nvPr/>
        </p:nvSpPr>
        <p:spPr>
          <a:xfrm>
            <a:off x="7164288" y="604973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FFC000"/>
                </a:solidFill>
              </a:rPr>
              <a:t>Etudiante :</a:t>
            </a:r>
          </a:p>
          <a:p>
            <a:r>
              <a:rPr lang="fr-FR" b="1" dirty="0" err="1">
                <a:solidFill>
                  <a:srgbClr val="FFC000"/>
                </a:solidFill>
              </a:rPr>
              <a:t>Laîla</a:t>
            </a:r>
            <a:r>
              <a:rPr lang="fr-FR" b="1" dirty="0">
                <a:solidFill>
                  <a:srgbClr val="FFC000"/>
                </a:solidFill>
              </a:rPr>
              <a:t> A</a:t>
            </a:r>
          </a:p>
          <a:p>
            <a:endParaRPr lang="fr-FR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BD772A-C99B-78F5-F1B6-D1947ADA5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88640"/>
            <a:ext cx="8496622" cy="6262960"/>
          </a:xfrm>
          <a:solidFill>
            <a:schemeClr val="bg1"/>
          </a:solidFill>
        </p:spPr>
        <p:txBody>
          <a:bodyPr/>
          <a:lstStyle/>
          <a:p>
            <a:r>
              <a:rPr lang="fr-F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Représentation en 3D :</a:t>
            </a:r>
          </a:p>
          <a:p>
            <a:endParaRPr lang="fr-FR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des 4 clusters :</a:t>
            </a:r>
          </a:p>
          <a:p>
            <a:pPr marL="0" indent="0">
              <a:buNone/>
            </a:pPr>
            <a:endParaRPr lang="fr-FR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0 : </a:t>
            </a: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+ anciens 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fr-F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qui dépensent moyennement.</a:t>
            </a:r>
          </a:p>
          <a:p>
            <a:pPr marL="0" indent="0">
              <a:buNone/>
            </a:pPr>
            <a:endParaRPr lang="fr-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1 : </a:t>
            </a:r>
            <a:r>
              <a:rPr lang="fr-F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+ à risque : </a:t>
            </a:r>
            <a:endParaRPr lang="fr-F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récents, dépensent peu.</a:t>
            </a:r>
          </a:p>
          <a:p>
            <a:pPr marL="0" indent="0">
              <a:buNone/>
            </a:pPr>
            <a:endParaRPr lang="fr-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2 : </a:t>
            </a:r>
            <a:r>
              <a:rPr lang="fr-FR" sz="1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+ fréquents : </a:t>
            </a:r>
            <a:endParaRPr lang="fr-F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fr-F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qui commandent souvent.</a:t>
            </a:r>
          </a:p>
          <a:p>
            <a:pPr marL="0" indent="0">
              <a:buNone/>
            </a:pPr>
            <a:endParaRPr lang="fr-FR" sz="16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3 : </a:t>
            </a:r>
            <a:r>
              <a:rPr lang="fr-FR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champions :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 qui dépensent beaucoup.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DDF705-0492-7C8E-E16B-4A45C470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36785" r="36907" b="27546"/>
          <a:stretch/>
        </p:blipFill>
        <p:spPr>
          <a:xfrm>
            <a:off x="3851920" y="188640"/>
            <a:ext cx="2880320" cy="21182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CB682E-ED29-8947-050B-E837C7899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30390" r="46850" b="13583"/>
          <a:stretch/>
        </p:blipFill>
        <p:spPr>
          <a:xfrm>
            <a:off x="4067944" y="2406928"/>
            <a:ext cx="4740055" cy="40336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C332BFD-66EA-EA73-3BD5-87A902F6A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00" t="31791" r="19287" b="27589"/>
          <a:stretch/>
        </p:blipFill>
        <p:spPr>
          <a:xfrm>
            <a:off x="7272139" y="217309"/>
            <a:ext cx="504056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9D01C3-7773-4416-CC45-0AF293F0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88050"/>
            <a:ext cx="8352928" cy="597666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fr-FR" b="1" dirty="0"/>
              <a:t>2. </a:t>
            </a:r>
            <a:r>
              <a:rPr lang="fr-FR" b="1" u="sng" dirty="0" err="1"/>
              <a:t>Kmeans</a:t>
            </a:r>
            <a:r>
              <a:rPr lang="fr-FR" b="1" u="sng" dirty="0"/>
              <a:t> avec d’autres </a:t>
            </a:r>
            <a:r>
              <a:rPr lang="fr-FR" b="1" u="sng" dirty="0" err="1"/>
              <a:t>features</a:t>
            </a:r>
            <a:r>
              <a:rPr lang="fr-FR" b="1" u="sng" dirty="0"/>
              <a:t> :</a:t>
            </a:r>
          </a:p>
          <a:p>
            <a:pPr lvl="1"/>
            <a:r>
              <a:rPr lang="fr-F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des variables : </a:t>
            </a:r>
            <a:r>
              <a:rPr lang="fr-FR" sz="2000" dirty="0">
                <a:solidFill>
                  <a:srgbClr val="FF0000"/>
                </a:solidFill>
              </a:rPr>
              <a:t>R, F, M et </a:t>
            </a:r>
            <a:r>
              <a:rPr lang="fr-FR" sz="2000" dirty="0" err="1">
                <a:solidFill>
                  <a:srgbClr val="FF0000"/>
                </a:solidFill>
              </a:rPr>
              <a:t>review_score</a:t>
            </a:r>
            <a:endParaRPr lang="fr-FR" sz="2000" dirty="0">
              <a:solidFill>
                <a:srgbClr val="FF0000"/>
              </a:solidFill>
            </a:endParaRPr>
          </a:p>
          <a:p>
            <a:pPr lvl="1"/>
            <a:r>
              <a:rPr lang="fr-F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Standardisation des variables</a:t>
            </a:r>
          </a:p>
          <a:p>
            <a:pPr lvl="1"/>
            <a:r>
              <a:rPr lang="fr-F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du nombre de cluster : </a:t>
            </a:r>
          </a:p>
          <a:p>
            <a:pPr marL="914400" lvl="2" indent="0">
              <a:buNone/>
            </a:pPr>
            <a:r>
              <a:rPr lang="fr-FR" sz="2000" b="0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Plusieurs méthodes employées :</a:t>
            </a:r>
            <a:endParaRPr lang="fr-FR" sz="2000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-FR" sz="20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Méthode du coude :</a:t>
            </a:r>
          </a:p>
          <a:p>
            <a:pPr marL="457200" lvl="1" indent="0">
              <a:buNone/>
            </a:pPr>
            <a:endParaRPr lang="fr-FR" sz="2000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538793-8003-0C8E-411F-16869E65A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34593" r="51575" b="35993"/>
          <a:stretch/>
        </p:blipFill>
        <p:spPr>
          <a:xfrm>
            <a:off x="3915153" y="3699748"/>
            <a:ext cx="3305510" cy="21692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6DDF4A-E4C9-F544-1409-66D53AF411DF}"/>
              </a:ext>
            </a:extLst>
          </p:cNvPr>
          <p:cNvSpPr txBox="1"/>
          <p:nvPr/>
        </p:nvSpPr>
        <p:spPr>
          <a:xfrm>
            <a:off x="1043608" y="4292806"/>
            <a:ext cx="11809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Coude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3CD0-3009-ECFC-CA0F-0FBA301ABBD0}"/>
              </a:ext>
            </a:extLst>
          </p:cNvPr>
          <p:cNvCxnSpPr>
            <a:cxnSpLocks/>
          </p:cNvCxnSpPr>
          <p:nvPr/>
        </p:nvCxnSpPr>
        <p:spPr>
          <a:xfrm>
            <a:off x="2224540" y="4477472"/>
            <a:ext cx="2851516" cy="535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8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C2D7BF-83EC-4FCA-A56B-1A90731D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97" y="441536"/>
            <a:ext cx="8352606" cy="5974928"/>
          </a:xfrm>
          <a:solidFill>
            <a:schemeClr val="bg1"/>
          </a:solidFill>
        </p:spPr>
        <p:txBody>
          <a:bodyPr/>
          <a:lstStyle/>
          <a:p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Indice de </a:t>
            </a:r>
            <a:r>
              <a:rPr lang="fr-FR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calinski-harabasz</a:t>
            </a:r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Silhouette score :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445F19-3CD8-97D6-EE86-FE9E17E8A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9804" r="61024" b="23388"/>
          <a:stretch/>
        </p:blipFill>
        <p:spPr>
          <a:xfrm>
            <a:off x="1802552" y="3933056"/>
            <a:ext cx="2736304" cy="15636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B7253F-E2C7-95E3-C23F-10EF2357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31791" r="42912" b="30391"/>
          <a:stretch/>
        </p:blipFill>
        <p:spPr>
          <a:xfrm>
            <a:off x="4123279" y="601643"/>
            <a:ext cx="4591880" cy="28832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3DE43C1-3C60-0798-4FC2-027FADAF9DE6}"/>
              </a:ext>
            </a:extLst>
          </p:cNvPr>
          <p:cNvSpPr txBox="1"/>
          <p:nvPr/>
        </p:nvSpPr>
        <p:spPr>
          <a:xfrm>
            <a:off x="5148064" y="42210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choisit donc </a:t>
            </a:r>
            <a:r>
              <a:rPr lang="fr-FR" dirty="0">
                <a:solidFill>
                  <a:srgbClr val="FF0000"/>
                </a:solidFill>
              </a:rPr>
              <a:t>5</a:t>
            </a:r>
            <a:r>
              <a:rPr lang="fr-FR" dirty="0"/>
              <a:t> clusters.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EFD6A0F-3E98-3894-A34E-0B09E34B66BC}"/>
              </a:ext>
            </a:extLst>
          </p:cNvPr>
          <p:cNvSpPr/>
          <p:nvPr/>
        </p:nvSpPr>
        <p:spPr>
          <a:xfrm>
            <a:off x="6444208" y="2395044"/>
            <a:ext cx="792088" cy="457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AB7A18B-CABE-A005-C998-9DD29A5D882C}"/>
              </a:ext>
            </a:extLst>
          </p:cNvPr>
          <p:cNvSpPr/>
          <p:nvPr/>
        </p:nvSpPr>
        <p:spPr>
          <a:xfrm>
            <a:off x="3491880" y="4509120"/>
            <a:ext cx="104697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20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5417E3-ED57-81A8-6061-8E89E0C2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93" y="188640"/>
            <a:ext cx="8424614" cy="6190952"/>
          </a:xfrm>
          <a:solidFill>
            <a:schemeClr val="bg1"/>
          </a:solidFill>
        </p:spPr>
        <p:txBody>
          <a:bodyPr/>
          <a:lstStyle/>
          <a:p>
            <a:r>
              <a:rPr lang="fr-F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Représentation :</a:t>
            </a:r>
          </a:p>
          <a:p>
            <a:pPr lvl="1"/>
            <a:r>
              <a:rPr lang="fr-F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ACP:</a:t>
            </a:r>
          </a:p>
          <a:p>
            <a:pPr marL="457200" lvl="1" indent="0">
              <a:buNone/>
            </a:pPr>
            <a:r>
              <a:rPr lang="fr-FR" sz="2000" b="0" dirty="0"/>
              <a:t>3 premiers axes</a:t>
            </a:r>
          </a:p>
          <a:p>
            <a:pPr marL="457200" lvl="1" indent="0">
              <a:buNone/>
            </a:pPr>
            <a:r>
              <a:rPr lang="fr-FR" sz="2000" b="0" dirty="0"/>
              <a:t>       </a:t>
            </a:r>
            <a:r>
              <a:rPr lang="fr-FR" sz="2000" dirty="0">
                <a:solidFill>
                  <a:schemeClr val="accent2"/>
                </a:solidFill>
              </a:rPr>
              <a:t>80 %</a:t>
            </a:r>
            <a:r>
              <a:rPr lang="fr-FR" sz="2000" b="0" dirty="0"/>
              <a:t> de la variance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C7B38B-082A-B87F-4351-A02DDE694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41857" r="53150" b="28990"/>
          <a:stretch/>
        </p:blipFill>
        <p:spPr>
          <a:xfrm>
            <a:off x="5004048" y="332656"/>
            <a:ext cx="3600400" cy="249801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669A1AF-47EC-E372-CC65-C83FAE7DC9F0}"/>
              </a:ext>
            </a:extLst>
          </p:cNvPr>
          <p:cNvCxnSpPr/>
          <p:nvPr/>
        </p:nvCxnSpPr>
        <p:spPr>
          <a:xfrm>
            <a:off x="899592" y="1581663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B360B6C-7425-67AC-F0A9-77D1C9B4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8" t="26188" r="38187" b="6579"/>
          <a:stretch/>
        </p:blipFill>
        <p:spPr>
          <a:xfrm>
            <a:off x="683568" y="1916834"/>
            <a:ext cx="3600400" cy="345638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174B25F-F0E1-2022-1C1E-F6C679472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24788" r="37400" b="7980"/>
          <a:stretch/>
        </p:blipFill>
        <p:spPr>
          <a:xfrm>
            <a:off x="4587097" y="2896796"/>
            <a:ext cx="360040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8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28BE3F3-F687-EF96-95CB-C719195D8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07" t="24708" r="23275" b="12418"/>
          <a:stretch/>
        </p:blipFill>
        <p:spPr>
          <a:xfrm>
            <a:off x="4043162" y="193190"/>
            <a:ext cx="4536504" cy="2952328"/>
          </a:xfrm>
          <a:solidFill>
            <a:schemeClr val="bg1"/>
          </a:solidFill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F045AA-C1EF-9E20-99A0-39B715BEA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26188" r="23226" b="9381"/>
          <a:stretch/>
        </p:blipFill>
        <p:spPr>
          <a:xfrm>
            <a:off x="1414870" y="3357596"/>
            <a:ext cx="4896544" cy="331236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D03D532-E57E-D2E1-2F38-39F033918CD0}"/>
              </a:ext>
            </a:extLst>
          </p:cNvPr>
          <p:cNvSpPr txBox="1"/>
          <p:nvPr/>
        </p:nvSpPr>
        <p:spPr>
          <a:xfrm>
            <a:off x="179512" y="188035"/>
            <a:ext cx="35283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Projection des individus sur les axes factoriels.</a:t>
            </a:r>
          </a:p>
        </p:txBody>
      </p:sp>
    </p:spTree>
    <p:extLst>
      <p:ext uri="{BB962C8B-B14F-4D97-AF65-F5344CB8AC3E}">
        <p14:creationId xmlns:p14="http://schemas.microsoft.com/office/powerpoint/2010/main" val="222012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8D1A2-16A2-6A72-5611-22E6A7D9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369528"/>
            <a:ext cx="8496622" cy="6118944"/>
          </a:xfrm>
          <a:solidFill>
            <a:schemeClr val="bg1"/>
          </a:solidFill>
        </p:spPr>
        <p:txBody>
          <a:bodyPr/>
          <a:lstStyle/>
          <a:p>
            <a:r>
              <a:rPr lang="fr-F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Comparaison des </a:t>
            </a:r>
            <a:r>
              <a:rPr lang="fr-FR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</a:t>
            </a:r>
            <a:r>
              <a:rPr lang="fr-F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avec 4 et 5 clusters :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Les scores silhouette des </a:t>
            </a:r>
            <a:r>
              <a:rPr lang="fr-FR" sz="2000" dirty="0" err="1"/>
              <a:t>Kmeans</a:t>
            </a:r>
            <a:r>
              <a:rPr lang="fr-FR" sz="2000" dirty="0"/>
              <a:t> avec 4 clusters étant plus élevés, nous allons garder le </a:t>
            </a:r>
            <a:r>
              <a:rPr lang="fr-FR" sz="2000" dirty="0" err="1"/>
              <a:t>Kmeans</a:t>
            </a:r>
            <a:r>
              <a:rPr lang="fr-FR" sz="2000" dirty="0"/>
              <a:t> à 4 clusters avec R, F, M.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pPr marL="457200" lvl="1" indent="0">
              <a:buNone/>
            </a:pPr>
            <a:endParaRPr lang="fr-FR" sz="1400" b="1" u="sng" dirty="0">
              <a:solidFill>
                <a:schemeClr val="accent2"/>
              </a:solidFill>
            </a:endParaRPr>
          </a:p>
          <a:p>
            <a:pPr lvl="1"/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D26D95-17DC-1127-F98A-95FD2ECA9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9804" r="61024" b="28586"/>
          <a:stretch/>
        </p:blipFill>
        <p:spPr>
          <a:xfrm>
            <a:off x="5759981" y="2078564"/>
            <a:ext cx="2736304" cy="10801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9F0F451-F3E3-5A9D-F543-7113586EF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59804" r="66537" b="18637"/>
          <a:stretch/>
        </p:blipFill>
        <p:spPr>
          <a:xfrm>
            <a:off x="1367483" y="1556792"/>
            <a:ext cx="1800200" cy="213135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2FF8B37-5322-8918-C652-6436DB2D8427}"/>
              </a:ext>
            </a:extLst>
          </p:cNvPr>
          <p:cNvSpPr/>
          <p:nvPr/>
        </p:nvSpPr>
        <p:spPr>
          <a:xfrm>
            <a:off x="545204" y="2442450"/>
            <a:ext cx="504056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1D87C02-8FCA-4403-B133-D9A28C8CF261}"/>
              </a:ext>
            </a:extLst>
          </p:cNvPr>
          <p:cNvSpPr/>
          <p:nvPr/>
        </p:nvSpPr>
        <p:spPr>
          <a:xfrm>
            <a:off x="5108974" y="2434759"/>
            <a:ext cx="471159" cy="36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2BAAA8-FBB2-637F-D213-8FAC42A2CB63}"/>
              </a:ext>
            </a:extLst>
          </p:cNvPr>
          <p:cNvSpPr/>
          <p:nvPr/>
        </p:nvSpPr>
        <p:spPr>
          <a:xfrm>
            <a:off x="3635735" y="2336472"/>
            <a:ext cx="792088" cy="571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57691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27AC4D-D165-30C8-8EC7-03FB1C91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04664"/>
            <a:ext cx="8496622" cy="6046936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fr-FR" b="1" dirty="0"/>
              <a:t>3. </a:t>
            </a:r>
            <a:r>
              <a:rPr lang="fr-FR" b="1" u="sng" dirty="0" err="1"/>
              <a:t>DBScan</a:t>
            </a:r>
            <a:r>
              <a:rPr lang="fr-FR" b="1" u="sng" dirty="0"/>
              <a:t> avec variables R, F, M :</a:t>
            </a:r>
          </a:p>
          <a:p>
            <a:r>
              <a:rPr lang="fr-FR" sz="1400" b="1" dirty="0"/>
              <a:t>Choix des hyperparamètres epsilon et </a:t>
            </a:r>
            <a:r>
              <a:rPr lang="fr-FR" sz="1400" b="1" dirty="0" err="1"/>
              <a:t>min_sample</a:t>
            </a:r>
            <a:endParaRPr lang="fr-FR" sz="1400" b="1" dirty="0"/>
          </a:p>
          <a:p>
            <a:pPr lvl="1"/>
            <a:r>
              <a:rPr lang="fr-FR" sz="1400" b="1" u="sng" dirty="0">
                <a:solidFill>
                  <a:schemeClr val="accent2"/>
                </a:solidFill>
              </a:rPr>
              <a:t>Choix du epsilon :</a:t>
            </a:r>
          </a:p>
          <a:p>
            <a:pPr marL="400050" lvl="1" indent="0">
              <a:buNone/>
            </a:pPr>
            <a:r>
              <a:rPr lang="fr-FR" sz="1400" b="0" dirty="0"/>
              <a:t>On regarde pour chaque </a:t>
            </a:r>
            <a:r>
              <a:rPr lang="fr-FR" sz="1400" b="0" dirty="0" err="1"/>
              <a:t>obs</a:t>
            </a:r>
            <a:r>
              <a:rPr lang="fr-FR" sz="1400" b="0" dirty="0"/>
              <a:t>, </a:t>
            </a:r>
          </a:p>
          <a:p>
            <a:pPr marL="400050" lvl="1" indent="0">
              <a:buNone/>
            </a:pPr>
            <a:r>
              <a:rPr lang="fr-FR" sz="1400" b="0" dirty="0"/>
              <a:t> à quelle distance se situe son </a:t>
            </a:r>
          </a:p>
          <a:p>
            <a:pPr marL="400050" lvl="1" indent="0">
              <a:buNone/>
            </a:pPr>
            <a:r>
              <a:rPr lang="fr-FR" sz="1400" b="0" dirty="0"/>
              <a:t>voisin le plus proche.</a:t>
            </a:r>
          </a:p>
          <a:p>
            <a:pPr marL="400050" lvl="1" indent="0">
              <a:buNone/>
            </a:pPr>
            <a:r>
              <a:rPr lang="fr-FR" sz="1400" b="0" dirty="0"/>
              <a:t>On fixe un </a:t>
            </a:r>
            <a:r>
              <a:rPr lang="el-GR" sz="1600" b="1" dirty="0"/>
              <a:t>ε</a:t>
            </a:r>
            <a:r>
              <a:rPr lang="fr-FR" sz="1600" b="1" dirty="0"/>
              <a:t> </a:t>
            </a:r>
            <a:r>
              <a:rPr lang="fr-FR" sz="1400" b="0" dirty="0"/>
              <a:t>tel que 90-95% des </a:t>
            </a:r>
          </a:p>
          <a:p>
            <a:pPr marL="400050" lvl="1" indent="0">
              <a:buNone/>
            </a:pPr>
            <a:r>
              <a:rPr lang="fr-FR" sz="1400" b="0" dirty="0"/>
              <a:t>Observations ont au moins un</a:t>
            </a:r>
          </a:p>
          <a:p>
            <a:pPr marL="400050" lvl="1" indent="0">
              <a:buNone/>
            </a:pPr>
            <a:r>
              <a:rPr lang="fr-FR" sz="1400" b="0" dirty="0"/>
              <a:t> voisin dans leur </a:t>
            </a:r>
            <a:r>
              <a:rPr lang="el-GR" sz="1400" b="1" dirty="0"/>
              <a:t>ε</a:t>
            </a:r>
            <a:r>
              <a:rPr lang="fr-FR" sz="1400" b="1" dirty="0"/>
              <a:t> voisinage.</a:t>
            </a:r>
            <a:endParaRPr lang="fr-FR" sz="1400" b="0" dirty="0"/>
          </a:p>
          <a:p>
            <a:pPr marL="400050" lvl="1" indent="0">
              <a:buNone/>
            </a:pPr>
            <a:r>
              <a:rPr lang="el-GR" sz="1400" b="1" dirty="0"/>
              <a:t>ε </a:t>
            </a:r>
            <a:r>
              <a:rPr lang="fr-FR" sz="1400" b="1" dirty="0"/>
              <a:t> : </a:t>
            </a:r>
            <a:r>
              <a:rPr lang="fr-FR" sz="1400" b="0" dirty="0"/>
              <a:t>De l’ordre de </a:t>
            </a:r>
            <a:r>
              <a:rPr lang="fr-FR" sz="1400" dirty="0">
                <a:solidFill>
                  <a:schemeClr val="accent2"/>
                </a:solidFill>
              </a:rPr>
              <a:t>0,05.</a:t>
            </a:r>
          </a:p>
          <a:p>
            <a:pPr marL="685800" lvl="1"/>
            <a:r>
              <a:rPr lang="fr-FR" sz="1400" u="sng" dirty="0">
                <a:solidFill>
                  <a:schemeClr val="accent2"/>
                </a:solidFill>
              </a:rPr>
              <a:t>Choix du </a:t>
            </a:r>
            <a:r>
              <a:rPr lang="fr-FR" sz="1400" u="sng" dirty="0" err="1">
                <a:solidFill>
                  <a:schemeClr val="accent2"/>
                </a:solidFill>
              </a:rPr>
              <a:t>min_sample</a:t>
            </a:r>
            <a:r>
              <a:rPr lang="fr-FR" sz="1400" u="sng" dirty="0">
                <a:solidFill>
                  <a:schemeClr val="accent2"/>
                </a:solidFill>
              </a:rPr>
              <a:t> :</a:t>
            </a:r>
          </a:p>
          <a:p>
            <a:pPr marL="400050" lvl="1" indent="0">
              <a:buNone/>
            </a:pPr>
            <a:r>
              <a:rPr lang="fr-FR" sz="1400" b="0" dirty="0"/>
              <a:t>Test de plusieurs valeurs :</a:t>
            </a:r>
          </a:p>
          <a:p>
            <a:pPr marL="400050" lvl="1" indent="0">
              <a:buNone/>
            </a:pPr>
            <a:r>
              <a:rPr lang="fr-FR" sz="1400" b="0" dirty="0">
                <a:solidFill>
                  <a:schemeClr val="accent2"/>
                </a:solidFill>
              </a:rPr>
              <a:t>60,70,80,90,95 et 100 </a:t>
            </a:r>
            <a:r>
              <a:rPr lang="fr-FR" sz="1400" b="0" dirty="0"/>
              <a:t>et calcul</a:t>
            </a:r>
          </a:p>
          <a:p>
            <a:pPr marL="400050" lvl="1" indent="0">
              <a:buNone/>
            </a:pPr>
            <a:r>
              <a:rPr lang="fr-FR" sz="1400" b="0" dirty="0"/>
              <a:t>du </a:t>
            </a:r>
            <a:r>
              <a:rPr lang="fr-FR" sz="1400" b="0" dirty="0">
                <a:solidFill>
                  <a:schemeClr val="accent2"/>
                </a:solidFill>
              </a:rPr>
              <a:t>score silhouette </a:t>
            </a:r>
            <a:r>
              <a:rPr lang="fr-FR" sz="1400" b="0" dirty="0"/>
              <a:t>pour chacune.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AD2FB7-9D55-CC29-ACFC-B7CF02B5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2" t="33192" r="18168" b="12183"/>
          <a:stretch/>
        </p:blipFill>
        <p:spPr>
          <a:xfrm>
            <a:off x="3491880" y="1196752"/>
            <a:ext cx="5328270" cy="2808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792C19D-B58E-AE98-1CD9-486009653DE1}"/>
              </a:ext>
            </a:extLst>
          </p:cNvPr>
          <p:cNvSpPr/>
          <p:nvPr/>
        </p:nvSpPr>
        <p:spPr>
          <a:xfrm>
            <a:off x="7884046" y="3396423"/>
            <a:ext cx="822822" cy="3531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4CC61F3-5D40-9029-C031-A9B1389FC5EA}"/>
              </a:ext>
            </a:extLst>
          </p:cNvPr>
          <p:cNvCxnSpPr>
            <a:cxnSpLocks/>
          </p:cNvCxnSpPr>
          <p:nvPr/>
        </p:nvCxnSpPr>
        <p:spPr>
          <a:xfrm>
            <a:off x="2627784" y="3140968"/>
            <a:ext cx="5142980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F1D2343B-3C6A-194B-1DAB-9EF1EF68A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58194" r="61812" b="20586"/>
          <a:stretch/>
        </p:blipFill>
        <p:spPr>
          <a:xfrm>
            <a:off x="868859" y="4344518"/>
            <a:ext cx="2623021" cy="209141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732FBD-338E-B582-9337-F5F01939D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51401" r="52362" b="18873"/>
          <a:stretch/>
        </p:blipFill>
        <p:spPr>
          <a:xfrm>
            <a:off x="4091138" y="4035269"/>
            <a:ext cx="3348533" cy="22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9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4DD648-7EAD-807D-F7EA-BA775A0C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60648"/>
            <a:ext cx="8424614" cy="6190952"/>
          </a:xfrm>
          <a:solidFill>
            <a:schemeClr val="bg1"/>
          </a:solidFill>
        </p:spPr>
        <p:txBody>
          <a:bodyPr/>
          <a:lstStyle/>
          <a:p>
            <a:r>
              <a:rPr lang="fr-FR" sz="1400" dirty="0">
                <a:solidFill>
                  <a:schemeClr val="accent2"/>
                </a:solidFill>
              </a:rPr>
              <a:t>Score de </a:t>
            </a:r>
            <a:r>
              <a:rPr lang="fr-FR" sz="1400" dirty="0" err="1">
                <a:solidFill>
                  <a:schemeClr val="accent2"/>
                </a:solidFill>
              </a:rPr>
              <a:t>calinski</a:t>
            </a:r>
            <a:r>
              <a:rPr lang="fr-FR" sz="1400" dirty="0">
                <a:solidFill>
                  <a:schemeClr val="accent2"/>
                </a:solidFill>
              </a:rPr>
              <a:t> :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bg2"/>
                </a:solidFill>
              </a:rPr>
              <a:t>                                                                                                                  On choisit donc </a:t>
            </a:r>
            <a:r>
              <a:rPr lang="fr-FR" sz="1400" dirty="0">
                <a:solidFill>
                  <a:schemeClr val="accent2"/>
                </a:solidFill>
              </a:rPr>
              <a:t>90.           </a:t>
            </a: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</a:endParaRPr>
          </a:p>
          <a:p>
            <a:r>
              <a:rPr lang="fr-FR" sz="1400" b="1" u="sng" dirty="0" err="1">
                <a:solidFill>
                  <a:schemeClr val="accent2"/>
                </a:solidFill>
              </a:rPr>
              <a:t>DBScan</a:t>
            </a:r>
            <a:r>
              <a:rPr lang="fr-FR" sz="1400" b="1" u="sng" dirty="0">
                <a:solidFill>
                  <a:schemeClr val="accent2"/>
                </a:solidFill>
              </a:rPr>
              <a:t> avec epsilon = 0,05 et </a:t>
            </a:r>
            <a:r>
              <a:rPr lang="fr-FR" sz="1400" b="1" u="sng" dirty="0" err="1">
                <a:solidFill>
                  <a:schemeClr val="accent2"/>
                </a:solidFill>
              </a:rPr>
              <a:t>min_sample</a:t>
            </a:r>
            <a:r>
              <a:rPr lang="fr-FR" sz="1400" b="1" u="sng" dirty="0">
                <a:solidFill>
                  <a:schemeClr val="accent2"/>
                </a:solidFill>
              </a:rPr>
              <a:t> = 90 :</a:t>
            </a:r>
          </a:p>
          <a:p>
            <a:pPr lvl="1"/>
            <a:r>
              <a:rPr lang="fr-FR" sz="1400" dirty="0">
                <a:solidFill>
                  <a:schemeClr val="bg2"/>
                </a:solidFill>
              </a:rPr>
              <a:t>Nombre de clusters : </a:t>
            </a:r>
            <a:r>
              <a:rPr lang="fr-FR" sz="1400" dirty="0">
                <a:solidFill>
                  <a:schemeClr val="accent2"/>
                </a:solidFill>
              </a:rPr>
              <a:t>2</a:t>
            </a:r>
          </a:p>
          <a:p>
            <a:pPr lvl="1"/>
            <a:r>
              <a:rPr lang="fr-FR" sz="1400" u="sng" dirty="0">
                <a:solidFill>
                  <a:schemeClr val="bg2"/>
                </a:solidFill>
              </a:rPr>
              <a:t>Représentation en 3D : </a:t>
            </a:r>
          </a:p>
          <a:p>
            <a:pPr marL="457200" lvl="1" indent="0">
              <a:buNone/>
            </a:pPr>
            <a:r>
              <a:rPr lang="fr-FR" sz="1400" b="0" dirty="0">
                <a:solidFill>
                  <a:schemeClr val="bg2"/>
                </a:solidFill>
              </a:rPr>
              <a:t>                                                                                                         Répartition inégale des clusters </a:t>
            </a:r>
          </a:p>
          <a:p>
            <a:pPr marL="457200" lvl="1" indent="0">
              <a:buNone/>
            </a:pPr>
            <a:r>
              <a:rPr lang="fr-FR" sz="1400" b="0" dirty="0">
                <a:solidFill>
                  <a:schemeClr val="bg2"/>
                </a:solidFill>
              </a:rPr>
              <a:t>                                                                                                         0,1 et -1.</a:t>
            </a:r>
          </a:p>
          <a:p>
            <a:pPr marL="457200" lvl="1" indent="0">
              <a:buNone/>
            </a:pPr>
            <a:endParaRPr lang="fr-FR" sz="1400" b="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fr-FR" sz="1400" b="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fr-FR" sz="1400" b="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fr-FR" sz="1400" b="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r>
              <a:rPr lang="fr-FR" sz="1400" b="0" dirty="0">
                <a:solidFill>
                  <a:schemeClr val="bg2"/>
                </a:solidFill>
              </a:rPr>
              <a:t>                                                                                                         -1 correspond aux bruits.</a:t>
            </a:r>
          </a:p>
          <a:p>
            <a:pPr marL="457200" lvl="1" indent="0">
              <a:buNone/>
            </a:pPr>
            <a:r>
              <a:rPr lang="fr-FR" sz="1400" b="0" dirty="0">
                <a:solidFill>
                  <a:schemeClr val="bg2"/>
                </a:solidFill>
              </a:rPr>
              <a:t>                                                                                                         </a:t>
            </a:r>
            <a:endParaRPr lang="fr-FR" sz="1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accent2"/>
                </a:solidFill>
              </a:rPr>
              <a:t>                                                                                           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F9CD69-F87A-4B54-5BEC-BC8E71C35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61205" r="52362" b="9380"/>
          <a:stretch/>
        </p:blipFill>
        <p:spPr>
          <a:xfrm>
            <a:off x="2627784" y="260648"/>
            <a:ext cx="3384376" cy="22926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DF0F500-1738-E963-7AA2-0AA85DB5A1A1}"/>
              </a:ext>
            </a:extLst>
          </p:cNvPr>
          <p:cNvSpPr/>
          <p:nvPr/>
        </p:nvSpPr>
        <p:spPr>
          <a:xfrm>
            <a:off x="4499992" y="418772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2A45526-158D-1964-66EA-99DBF4D4D2D1}"/>
              </a:ext>
            </a:extLst>
          </p:cNvPr>
          <p:cNvCxnSpPr/>
          <p:nvPr/>
        </p:nvCxnSpPr>
        <p:spPr>
          <a:xfrm>
            <a:off x="4788024" y="706804"/>
            <a:ext cx="0" cy="1440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E8A50A5-ABAD-8486-89F2-9FF635BD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00" t="21987" r="19288" b="37394"/>
          <a:stretch/>
        </p:blipFill>
        <p:spPr>
          <a:xfrm>
            <a:off x="1043608" y="3429000"/>
            <a:ext cx="4916406" cy="25922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D788CA-95B2-8C08-E4C9-5BD8DA2D7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39661" r="64174" b="50000"/>
          <a:stretch/>
        </p:blipFill>
        <p:spPr>
          <a:xfrm>
            <a:off x="6237953" y="3861048"/>
            <a:ext cx="2174609" cy="10032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8109FE-61CB-33DE-6B42-EBBC2FC4D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6" t="58678" r="62599" b="31792"/>
          <a:stretch/>
        </p:blipFill>
        <p:spPr>
          <a:xfrm>
            <a:off x="6093938" y="5167988"/>
            <a:ext cx="2654004" cy="10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3F621E-8435-4857-46A0-1D40C1858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70" t="38509" r="28448" b="7817"/>
          <a:stretch/>
        </p:blipFill>
        <p:spPr>
          <a:xfrm>
            <a:off x="1907704" y="116632"/>
            <a:ext cx="5472608" cy="3420380"/>
          </a:xfr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D94ED61-8D40-3448-CF77-1C876A7D732B}"/>
              </a:ext>
            </a:extLst>
          </p:cNvPr>
          <p:cNvSpPr txBox="1"/>
          <p:nvPr/>
        </p:nvSpPr>
        <p:spPr>
          <a:xfrm>
            <a:off x="755576" y="4005064"/>
            <a:ext cx="77048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u="sng" dirty="0"/>
              <a:t>Conclusion :</a:t>
            </a:r>
            <a:r>
              <a:rPr lang="fr-FR" dirty="0"/>
              <a:t> Le bruit reste toujours élevé. Le </a:t>
            </a:r>
            <a:r>
              <a:rPr lang="fr-FR" dirty="0" err="1"/>
              <a:t>DBScan</a:t>
            </a:r>
            <a:r>
              <a:rPr lang="fr-FR" dirty="0"/>
              <a:t> ne permettra pas </a:t>
            </a:r>
          </a:p>
          <a:p>
            <a:r>
              <a:rPr lang="fr-FR" dirty="0"/>
              <a:t>la segmentation de nos clients.</a:t>
            </a:r>
          </a:p>
        </p:txBody>
      </p:sp>
    </p:spTree>
    <p:extLst>
      <p:ext uri="{BB962C8B-B14F-4D97-AF65-F5344CB8AC3E}">
        <p14:creationId xmlns:p14="http://schemas.microsoft.com/office/powerpoint/2010/main" val="416471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F17C5-1580-EE44-B77A-C21EB3C3D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88640"/>
            <a:ext cx="8496622" cy="6262960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fr-FR" b="1" dirty="0"/>
              <a:t>4. </a:t>
            </a:r>
            <a:r>
              <a:rPr lang="fr-FR" b="1" u="sng" dirty="0"/>
              <a:t>Clustering </a:t>
            </a:r>
            <a:r>
              <a:rPr lang="fr-FR" b="1" u="sng" dirty="0" err="1"/>
              <a:t>hierarchical</a:t>
            </a:r>
            <a:r>
              <a:rPr lang="fr-FR" b="1" u="sng" dirty="0"/>
              <a:t> </a:t>
            </a:r>
            <a:r>
              <a:rPr lang="fr-FR" b="1" u="sng" dirty="0" err="1"/>
              <a:t>agglomeratif</a:t>
            </a:r>
            <a:r>
              <a:rPr lang="fr-FR" b="1" u="sng" dirty="0"/>
              <a:t> :</a:t>
            </a:r>
          </a:p>
          <a:p>
            <a:pPr marL="0" indent="0">
              <a:buNone/>
            </a:pPr>
            <a:r>
              <a:rPr lang="fr-FR" sz="1600" dirty="0"/>
              <a:t>	Etant donné le nombre d’individus important, nous allons sélectionné 10% des 	clients au hasard.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 du nombre optimal de clusters :</a:t>
            </a:r>
          </a:p>
          <a:p>
            <a:endParaRPr lang="fr-FR" sz="1600" b="1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-FR" sz="160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Dendrogramme :</a:t>
            </a:r>
          </a:p>
          <a:p>
            <a:pPr marL="914400" lvl="2" indent="0">
              <a:buNone/>
            </a:pPr>
            <a:r>
              <a:rPr lang="fr-FR" sz="1600" dirty="0"/>
              <a:t>Entre 40 et 60, on intersecte</a:t>
            </a:r>
          </a:p>
          <a:p>
            <a:pPr marL="914400" lvl="2" indent="0">
              <a:buNone/>
            </a:pPr>
            <a:r>
              <a:rPr lang="fr-FR" sz="1600" dirty="0"/>
              <a:t>5 ou 6 lignes verticales.</a:t>
            </a:r>
          </a:p>
          <a:p>
            <a:pPr marL="914400" lvl="2" indent="0">
              <a:buNone/>
            </a:pPr>
            <a:r>
              <a:rPr lang="fr-FR" sz="1600" dirty="0"/>
              <a:t>Nous allons donc tester le </a:t>
            </a:r>
          </a:p>
          <a:p>
            <a:pPr marL="914400" lvl="2" indent="0">
              <a:buNone/>
            </a:pPr>
            <a:r>
              <a:rPr lang="fr-FR" sz="1600" dirty="0"/>
              <a:t>Clustering avec </a:t>
            </a:r>
            <a:r>
              <a:rPr lang="fr-FR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ou 6 clusters</a:t>
            </a:r>
            <a:r>
              <a:rPr lang="fr-FR" sz="1600" dirty="0"/>
              <a:t>.</a:t>
            </a:r>
          </a:p>
          <a:p>
            <a:pPr marL="914400" lvl="2" indent="0">
              <a:buNone/>
            </a:pPr>
            <a:endParaRPr lang="fr-FR" sz="1600" dirty="0"/>
          </a:p>
          <a:p>
            <a:pPr marL="914400" lvl="2" indent="0">
              <a:buNone/>
            </a:pPr>
            <a:endParaRPr lang="fr-FR" sz="1600" dirty="0"/>
          </a:p>
          <a:p>
            <a:pPr marL="914400" lvl="2" indent="0">
              <a:buNone/>
            </a:pPr>
            <a:endParaRPr lang="fr-FR" sz="1600" dirty="0"/>
          </a:p>
          <a:p>
            <a:pPr lvl="2"/>
            <a:r>
              <a:rPr lang="fr-FR" sz="1600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types de clustering :</a:t>
            </a:r>
          </a:p>
          <a:p>
            <a:pPr lvl="3"/>
            <a:r>
              <a:rPr lang="fr-FR" sz="1600" dirty="0"/>
              <a:t>Complete</a:t>
            </a:r>
          </a:p>
          <a:p>
            <a:pPr lvl="3"/>
            <a:r>
              <a:rPr lang="fr-FR" sz="1600" dirty="0"/>
              <a:t>Ward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2EC5AD-04A1-B5FD-809C-4A3114EF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47199" r="53150" b="23387"/>
          <a:stretch/>
        </p:blipFill>
        <p:spPr>
          <a:xfrm>
            <a:off x="4133869" y="1808820"/>
            <a:ext cx="4629082" cy="324036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C25C1DF-988D-FBA3-5491-9AA8C9AF166A}"/>
              </a:ext>
            </a:extLst>
          </p:cNvPr>
          <p:cNvCxnSpPr>
            <a:cxnSpLocks/>
          </p:cNvCxnSpPr>
          <p:nvPr/>
        </p:nvCxnSpPr>
        <p:spPr>
          <a:xfrm flipV="1">
            <a:off x="4517984" y="3573016"/>
            <a:ext cx="4330765" cy="2828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64150" y="1916832"/>
            <a:ext cx="4671437" cy="649288"/>
          </a:xfrm>
        </p:spPr>
        <p:txBody>
          <a:bodyPr/>
          <a:lstStyle/>
          <a:p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Problématique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 </a:t>
            </a:r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uk-UA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524" y="3068960"/>
            <a:ext cx="8568952" cy="41767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 b="1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Olist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souhaite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avoir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une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b="1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segmentation des clients 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que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ses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équipes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d’e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-commerce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pourront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ensuite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utiliser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b="1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au </a:t>
            </a:r>
            <a:r>
              <a:rPr lang="en-US" altLang="ko-KR" sz="1800" b="1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quotidien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pour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leurs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en-US" altLang="ko-K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campagnes</a:t>
            </a:r>
            <a:r>
              <a:rPr lang="en-US" altLang="ko-K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de communication.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1800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fr-FR" sz="1800" b="1" u="sng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Objectif : </a:t>
            </a:r>
            <a:r>
              <a:rPr lang="fr-F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Comprendre les différents types d’utilisateurs grâce à leur comportement et à leurs données personnelles.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1800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fr-FR" sz="1800" b="1" u="sng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Mission : </a:t>
            </a:r>
            <a:r>
              <a:rPr lang="fr-F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aider les équipes d’</a:t>
            </a:r>
            <a:r>
              <a:rPr lang="fr-FR" sz="1800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Olist</a:t>
            </a:r>
            <a:r>
              <a:rPr lang="fr-FR" sz="180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à comprendre les différents types d'utilisateurs, avec des méthodes non supervisées pour regrouper des clients de profils similaires. </a:t>
            </a:r>
            <a:endParaRPr lang="uk-UA" sz="1800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BC0D4B-1F2F-D53D-B8DE-1EC481AB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7" t="35084" r="18501" b="27589"/>
          <a:stretch/>
        </p:blipFill>
        <p:spPr>
          <a:xfrm>
            <a:off x="183548" y="692696"/>
            <a:ext cx="3960440" cy="20882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74DE5A-5CBC-9C9A-A53D-FBC6FD31F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63" t="45853" r="18501" b="16545"/>
          <a:stretch/>
        </p:blipFill>
        <p:spPr>
          <a:xfrm>
            <a:off x="183548" y="3447187"/>
            <a:ext cx="3884396" cy="21254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4D3FA2-27C3-A9F7-3A93-73623206338D}"/>
              </a:ext>
            </a:extLst>
          </p:cNvPr>
          <p:cNvSpPr txBox="1"/>
          <p:nvPr/>
        </p:nvSpPr>
        <p:spPr>
          <a:xfrm>
            <a:off x="183548" y="174901"/>
            <a:ext cx="41044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 clusters avec méthode </a:t>
            </a:r>
            <a:r>
              <a:rPr lang="fr-FR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ward</a:t>
            </a:r>
            <a:r>
              <a: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43D07C-E65A-EEC9-9C72-9011F6A5EC21}"/>
              </a:ext>
            </a:extLst>
          </p:cNvPr>
          <p:cNvSpPr txBox="1"/>
          <p:nvPr/>
        </p:nvSpPr>
        <p:spPr>
          <a:xfrm>
            <a:off x="183548" y="2929391"/>
            <a:ext cx="41044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 clusters avec méthode </a:t>
            </a:r>
            <a:r>
              <a:rPr lang="fr-FR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ward</a:t>
            </a:r>
            <a:r>
              <a:rPr lang="fr-F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7975245-E4D2-180D-9896-6D776585E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75" t="40282" r="19288" b="21987"/>
          <a:stretch/>
        </p:blipFill>
        <p:spPr>
          <a:xfrm>
            <a:off x="4427984" y="3454645"/>
            <a:ext cx="4108519" cy="20882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32C2258-4FD9-10E8-8650-441AF10569E8}"/>
              </a:ext>
            </a:extLst>
          </p:cNvPr>
          <p:cNvSpPr txBox="1"/>
          <p:nvPr/>
        </p:nvSpPr>
        <p:spPr>
          <a:xfrm>
            <a:off x="4572000" y="2916290"/>
            <a:ext cx="41044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 clusters avec méthode </a:t>
            </a:r>
            <a:r>
              <a:rPr lang="fr-FR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complete</a:t>
            </a:r>
            <a:r>
              <a:rPr lang="fr-F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75094D-1A82-39D5-802F-E9471A0230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75" t="42998" r="20075" b="17784"/>
          <a:stretch/>
        </p:blipFill>
        <p:spPr>
          <a:xfrm>
            <a:off x="4572000" y="716085"/>
            <a:ext cx="3744416" cy="20162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6CE37B7-503E-FBB2-DA0C-659B72C53095}"/>
              </a:ext>
            </a:extLst>
          </p:cNvPr>
          <p:cNvSpPr txBox="1"/>
          <p:nvPr/>
        </p:nvSpPr>
        <p:spPr>
          <a:xfrm>
            <a:off x="4597043" y="195032"/>
            <a:ext cx="41044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 clusters avec méthode </a:t>
            </a:r>
            <a:r>
              <a:rPr lang="fr-FR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complete</a:t>
            </a:r>
            <a:r>
              <a:rPr lang="fr-F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: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A621F5A-C8DB-4C0E-BFF5-B003644923F8}"/>
              </a:ext>
            </a:extLst>
          </p:cNvPr>
          <p:cNvCxnSpPr>
            <a:cxnSpLocks/>
          </p:cNvCxnSpPr>
          <p:nvPr/>
        </p:nvCxnSpPr>
        <p:spPr>
          <a:xfrm>
            <a:off x="4288004" y="6132712"/>
            <a:ext cx="504055" cy="92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E29E703-5430-97A8-8999-CB5A3E53B1DB}"/>
              </a:ext>
            </a:extLst>
          </p:cNvPr>
          <p:cNvSpPr txBox="1"/>
          <p:nvPr/>
        </p:nvSpPr>
        <p:spPr>
          <a:xfrm>
            <a:off x="4788024" y="5740055"/>
            <a:ext cx="467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 de la méthode </a:t>
            </a:r>
            <a:r>
              <a:rPr lang="fr-FR" dirty="0" err="1"/>
              <a:t>ward</a:t>
            </a:r>
            <a:r>
              <a:rPr lang="fr-FR" dirty="0"/>
              <a:t> ≈ </a:t>
            </a:r>
            <a:r>
              <a:rPr lang="fr-FR" dirty="0" err="1"/>
              <a:t>Kmeans</a:t>
            </a:r>
            <a:r>
              <a:rPr lang="fr-FR" dirty="0"/>
              <a:t>.</a:t>
            </a:r>
          </a:p>
          <a:p>
            <a:r>
              <a:rPr lang="fr-FR" dirty="0"/>
              <a:t>Résultats de la méthode </a:t>
            </a:r>
            <a:r>
              <a:rPr lang="fr-FR" dirty="0" err="1"/>
              <a:t>complete</a:t>
            </a:r>
            <a:r>
              <a:rPr lang="fr-FR" dirty="0"/>
              <a:t> irréguliers.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C30F4C-27C2-5667-6271-4A67D4AB22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26" t="67166" r="43700" b="16857"/>
          <a:stretch/>
        </p:blipFill>
        <p:spPr>
          <a:xfrm>
            <a:off x="64545" y="5683079"/>
            <a:ext cx="4198446" cy="11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1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6A501-9A6D-C97B-8F13-415B03A4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532897"/>
            <a:ext cx="7643812" cy="4318000"/>
          </a:xfrm>
        </p:spPr>
        <p:txBody>
          <a:bodyPr/>
          <a:lstStyle/>
          <a:p>
            <a:r>
              <a:rPr lang="fr-FR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choisi :</a:t>
            </a:r>
          </a:p>
          <a:p>
            <a:pPr marL="0" indent="0">
              <a:buNone/>
            </a:pPr>
            <a:r>
              <a:rPr lang="fr-FR" dirty="0"/>
              <a:t>Le modèle </a:t>
            </a:r>
            <a:r>
              <a:rPr lang="fr-FR" dirty="0" err="1"/>
              <a:t>Kmeans</a:t>
            </a:r>
            <a:r>
              <a:rPr lang="fr-FR" dirty="0"/>
              <a:t> a des résultats meilleurs que ceux du </a:t>
            </a:r>
            <a:r>
              <a:rPr lang="fr-FR" dirty="0" err="1"/>
              <a:t>DBScan</a:t>
            </a:r>
            <a:r>
              <a:rPr lang="fr-FR" dirty="0"/>
              <a:t> et du clustering </a:t>
            </a:r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agglomeratif</a:t>
            </a:r>
            <a:r>
              <a:rPr lang="fr-FR" dirty="0"/>
              <a:t>.	</a:t>
            </a:r>
          </a:p>
          <a:p>
            <a:pPr marL="0" indent="0">
              <a:buNone/>
            </a:pPr>
            <a:r>
              <a:rPr lang="fr-FR" dirty="0"/>
              <a:t>Nous allons donc retenir la méthode </a:t>
            </a:r>
            <a:r>
              <a:rPr lang="fr-FR" dirty="0" err="1"/>
              <a:t>Kmeans</a:t>
            </a:r>
            <a:r>
              <a:rPr lang="fr-FR" dirty="0"/>
              <a:t> avec les 4 clusters et les variables R,F,M.</a:t>
            </a:r>
          </a:p>
        </p:txBody>
      </p:sp>
    </p:spTree>
    <p:extLst>
      <p:ext uri="{BB962C8B-B14F-4D97-AF65-F5344CB8AC3E}">
        <p14:creationId xmlns:p14="http://schemas.microsoft.com/office/powerpoint/2010/main" val="75968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21299-4DBD-AE72-3AE9-3D935F7C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152400"/>
            <a:ext cx="3714452" cy="508000"/>
          </a:xfrm>
          <a:solidFill>
            <a:schemeClr val="bg1"/>
          </a:solidFill>
        </p:spPr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 3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Essais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9BE841-2C47-8719-E61E-2A4924D0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836712"/>
            <a:ext cx="8496622" cy="5614888"/>
          </a:xfrm>
          <a:solidFill>
            <a:schemeClr val="bg1"/>
          </a:solidFill>
        </p:spPr>
        <p:txBody>
          <a:bodyPr/>
          <a:lstStyle/>
          <a:p>
            <a:r>
              <a:rPr lang="fr-FR" sz="1400" dirty="0"/>
              <a:t>Objectif : faire une recommandation de </a:t>
            </a:r>
            <a:r>
              <a:rPr lang="fr-FR" sz="1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fréquence à laquelle la segmentation doit être mise à jour</a:t>
            </a:r>
            <a:r>
              <a:rPr lang="fr-FR" sz="1400" dirty="0"/>
              <a:t> pour rester pertinente (</a:t>
            </a:r>
            <a:r>
              <a:rPr lang="fr-FR" sz="1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contrat de maintenance)</a:t>
            </a:r>
            <a:r>
              <a:rPr lang="fr-FR" sz="1400" dirty="0"/>
              <a:t>.</a:t>
            </a:r>
          </a:p>
          <a:p>
            <a:r>
              <a:rPr lang="fr-FR" sz="1400" dirty="0"/>
              <a:t>Test de sa </a:t>
            </a:r>
            <a:r>
              <a:rPr lang="fr-FR" sz="1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stabilité dans le temps </a:t>
            </a:r>
            <a:r>
              <a:rPr lang="fr-FR" sz="1400" dirty="0"/>
              <a:t>et voir à quel moment les clients changent de Cluster.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sz="14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Période concernée dans notre </a:t>
            </a:r>
            <a:r>
              <a:rPr lang="fr-FR" sz="1400" b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dataframe</a:t>
            </a:r>
            <a:r>
              <a:rPr lang="fr-FR" sz="14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pPr marL="0" indent="0">
              <a:buNone/>
            </a:pPr>
            <a:r>
              <a:rPr lang="fr-FR" sz="1400" dirty="0"/>
              <a:t>La période des commandes va de septembre 2016 à septembre 2018, soit </a:t>
            </a:r>
            <a:r>
              <a:rPr lang="fr-FR" sz="1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mois, ou 729 jours.</a:t>
            </a:r>
          </a:p>
          <a:p>
            <a:pPr marL="0" indent="0">
              <a:buNone/>
            </a:pPr>
            <a:r>
              <a:rPr lang="fr-FR" sz="14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choisi : </a:t>
            </a:r>
            <a:r>
              <a:rPr lang="fr-FR" sz="1400" dirty="0" err="1"/>
              <a:t>Kmeans</a:t>
            </a:r>
            <a:r>
              <a:rPr lang="fr-FR" sz="1400" dirty="0"/>
              <a:t> avec les variables R, F, M et les 4 clusters.</a:t>
            </a:r>
          </a:p>
          <a:p>
            <a:pPr marL="0" indent="0">
              <a:buNone/>
            </a:pPr>
            <a:r>
              <a:rPr lang="fr-FR" sz="1400" dirty="0"/>
              <a:t> </a:t>
            </a:r>
          </a:p>
          <a:p>
            <a:pPr marL="0" indent="0">
              <a:buNone/>
            </a:pPr>
            <a:r>
              <a:rPr lang="fr-FR" sz="1400" dirty="0"/>
              <a:t>On procède par étape : On lance le </a:t>
            </a:r>
            <a:r>
              <a:rPr lang="fr-FR" sz="1400" dirty="0" err="1"/>
              <a:t>Kmeans</a:t>
            </a:r>
            <a:r>
              <a:rPr lang="fr-FR" sz="1400" dirty="0"/>
              <a:t> sur les datas sans les 70 derniers jours.</a:t>
            </a:r>
          </a:p>
          <a:p>
            <a:pPr marL="0" indent="0">
              <a:buNone/>
            </a:pPr>
            <a:r>
              <a:rPr lang="fr-FR" sz="1400" dirty="0"/>
              <a:t>On intègre les 10 jours suivants, puis on entraine le </a:t>
            </a:r>
            <a:r>
              <a:rPr lang="fr-FR" sz="1400" dirty="0" err="1"/>
              <a:t>Kmeans</a:t>
            </a:r>
            <a:r>
              <a:rPr lang="fr-FR" sz="1400" dirty="0"/>
              <a:t> et on prédit avec le modèle initial.</a:t>
            </a:r>
          </a:p>
          <a:p>
            <a:pPr marL="0" indent="0">
              <a:buNone/>
            </a:pPr>
            <a:r>
              <a:rPr lang="fr-FR" sz="1400" dirty="0"/>
              <a:t>On compare ensuite la similarité des clusters prédits avec les vrais clusters entrainés, cela nous donne un score ARI.</a:t>
            </a:r>
          </a:p>
          <a:p>
            <a:pPr marL="0" indent="0">
              <a:buNone/>
            </a:pPr>
            <a:r>
              <a:rPr lang="fr-FR" sz="1400" dirty="0"/>
              <a:t>Et on fait cela, plusieurs fois, ce qui nous donne ceci :</a:t>
            </a: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AC4278-9C16-0E82-7DE3-8F3F9964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0000" r="64174" b="26189"/>
          <a:stretch/>
        </p:blipFill>
        <p:spPr>
          <a:xfrm>
            <a:off x="539552" y="4142716"/>
            <a:ext cx="1944216" cy="19442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B48EB-C192-FBD6-3CA7-D3DED6AAB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8" t="37394" r="38187" b="12181"/>
          <a:stretch/>
        </p:blipFill>
        <p:spPr>
          <a:xfrm>
            <a:off x="4788024" y="3644156"/>
            <a:ext cx="3816424" cy="274782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976065-47C9-3599-12ED-FDF4175A9221}"/>
              </a:ext>
            </a:extLst>
          </p:cNvPr>
          <p:cNvCxnSpPr>
            <a:cxnSpLocks/>
          </p:cNvCxnSpPr>
          <p:nvPr/>
        </p:nvCxnSpPr>
        <p:spPr>
          <a:xfrm>
            <a:off x="6804248" y="3789040"/>
            <a:ext cx="0" cy="2160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52B8885-E80A-4EE1-8EEA-DD1F7BFB95CA}"/>
              </a:ext>
            </a:extLst>
          </p:cNvPr>
          <p:cNvCxnSpPr/>
          <p:nvPr/>
        </p:nvCxnSpPr>
        <p:spPr>
          <a:xfrm>
            <a:off x="4572000" y="5085184"/>
            <a:ext cx="2232248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353F1EA-0CA6-7BAA-43AA-AC384FD46E31}"/>
              </a:ext>
            </a:extLst>
          </p:cNvPr>
          <p:cNvSpPr txBox="1"/>
          <p:nvPr/>
        </p:nvSpPr>
        <p:spPr>
          <a:xfrm>
            <a:off x="2555615" y="4361256"/>
            <a:ext cx="2016224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Recommandation: </a:t>
            </a:r>
            <a:r>
              <a:rPr lang="fr-FR" sz="1400" dirty="0"/>
              <a:t>Maintenance du clustering </a:t>
            </a:r>
            <a:r>
              <a:rPr lang="fr-FR" sz="1400" dirty="0">
                <a:solidFill>
                  <a:schemeClr val="accent2"/>
                </a:solidFill>
              </a:rPr>
              <a:t>tous les 40 jours.</a:t>
            </a:r>
          </a:p>
        </p:txBody>
      </p:sp>
    </p:spTree>
    <p:extLst>
      <p:ext uri="{BB962C8B-B14F-4D97-AF65-F5344CB8AC3E}">
        <p14:creationId xmlns:p14="http://schemas.microsoft.com/office/powerpoint/2010/main" val="371292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F1C5F-EA1A-5677-902A-5B923CB6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3425483"/>
            <a:ext cx="6553200" cy="508000"/>
          </a:xfrm>
        </p:spPr>
        <p:txBody>
          <a:bodyPr/>
          <a:lstStyle/>
          <a:p>
            <a:r>
              <a:rPr lang="fr-FR" sz="6000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40528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3"/>
            <a:ext cx="8136904" cy="6036285"/>
          </a:xfrm>
          <a:solidFill>
            <a:schemeClr val="accent3">
              <a:lumMod val="95000"/>
            </a:schemeClr>
          </a:solidFill>
        </p:spPr>
        <p:txBody>
          <a:bodyPr/>
          <a:lstStyle/>
          <a:p>
            <a:r>
              <a:rPr lang="en-US" altLang="ko-KR" sz="1800" b="1" u="sng" dirty="0" err="1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Partie</a:t>
            </a:r>
            <a:r>
              <a:rPr lang="en-US" altLang="ko-KR" sz="1800" b="1" u="sng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1 :</a:t>
            </a:r>
            <a:r>
              <a:rPr lang="en-US" altLang="ko-KR" sz="1800" b="1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 Exploration des </a:t>
            </a:r>
            <a:r>
              <a:rPr lang="en-US" altLang="ko-KR" sz="1800" b="1" dirty="0" err="1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données</a:t>
            </a:r>
            <a:r>
              <a:rPr lang="en-US" altLang="ko-KR" sz="1800" b="1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</a:t>
            </a:r>
          </a:p>
          <a:p>
            <a:pPr lvl="1"/>
            <a:r>
              <a:rPr lang="en-US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Concaténation</a:t>
            </a:r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 des bases de </a:t>
            </a:r>
            <a:r>
              <a:rPr lang="en-US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données</a:t>
            </a:r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.</a:t>
            </a:r>
          </a:p>
          <a:p>
            <a:pPr lvl="1"/>
            <a:r>
              <a:rPr lang="en-US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Nettoyage</a:t>
            </a:r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 des </a:t>
            </a:r>
            <a:r>
              <a:rPr lang="en-US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données</a:t>
            </a:r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 :</a:t>
            </a:r>
          </a:p>
          <a:p>
            <a:pPr lvl="2"/>
            <a:r>
              <a:rPr lang="en-US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Traitement</a:t>
            </a:r>
            <a:r>
              <a:rPr lang="en-US" sz="160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des </a:t>
            </a:r>
            <a:r>
              <a:rPr lang="en-US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valeurs</a:t>
            </a:r>
            <a:r>
              <a:rPr lang="en-US" sz="160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manquantes</a:t>
            </a:r>
            <a:r>
              <a:rPr lang="en-US" sz="160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.</a:t>
            </a:r>
          </a:p>
          <a:p>
            <a:pPr lvl="1"/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Feature </a:t>
            </a:r>
            <a:r>
              <a:rPr lang="en-US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ingineering</a:t>
            </a:r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.</a:t>
            </a:r>
          </a:p>
          <a:p>
            <a:pPr lvl="1"/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Choix des variables pour </a:t>
            </a:r>
            <a:r>
              <a:rPr lang="en-US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analyse</a:t>
            </a:r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.</a:t>
            </a:r>
          </a:p>
          <a:p>
            <a:pPr lvl="1"/>
            <a:r>
              <a:rPr lang="en-US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Exploration : </a:t>
            </a:r>
          </a:p>
          <a:p>
            <a:pPr lvl="2"/>
            <a:r>
              <a:rPr lang="en-US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Analyse</a:t>
            </a:r>
            <a:r>
              <a:rPr lang="en-US" sz="160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des variables</a:t>
            </a:r>
          </a:p>
          <a:p>
            <a:pPr lvl="2"/>
            <a:r>
              <a:rPr lang="en-US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Segmentation RFM.</a:t>
            </a:r>
          </a:p>
          <a:p>
            <a:pPr marL="914400" lvl="2" indent="0">
              <a:buNone/>
            </a:pPr>
            <a:endParaRPr lang="en-US" sz="1800" dirty="0">
              <a:solidFill>
                <a:schemeClr val="bg2"/>
              </a:solidFill>
              <a:latin typeface="Verdana" pitchFamily="34" charset="0"/>
              <a:ea typeface="굴림" charset="-127"/>
              <a:cs typeface="+mn-cs"/>
            </a:endParaRPr>
          </a:p>
          <a:p>
            <a:pPr>
              <a:lnSpc>
                <a:spcPct val="80000"/>
              </a:lnSpc>
            </a:pPr>
            <a:r>
              <a:rPr lang="en-US" altLang="ko-KR" sz="1800" b="1" u="sng" dirty="0" err="1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Partie</a:t>
            </a:r>
            <a:r>
              <a:rPr lang="en-US" altLang="ko-KR" sz="1800" b="1" u="sng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2 :</a:t>
            </a:r>
            <a:r>
              <a:rPr lang="en-US" altLang="ko-KR" sz="1800" b="1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 </a:t>
            </a:r>
            <a:r>
              <a:rPr lang="en-US" altLang="ko-KR" sz="1800" b="1" dirty="0" err="1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Essais</a:t>
            </a:r>
            <a:endParaRPr lang="en-US" altLang="ko-KR" sz="1800" b="1" dirty="0">
              <a:solidFill>
                <a:srgbClr val="FF0000"/>
              </a:solidFill>
              <a:latin typeface="Verdana" pitchFamily="34" charset="0"/>
              <a:ea typeface="굴림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Pistes</a:t>
            </a:r>
            <a:r>
              <a:rPr lang="en-US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 de </a:t>
            </a:r>
            <a:r>
              <a:rPr lang="en-US" altLang="ko-KR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modélisations</a:t>
            </a:r>
            <a:r>
              <a:rPr lang="en-US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 </a:t>
            </a:r>
            <a:r>
              <a:rPr lang="en-US" altLang="ko-KR" sz="1600" b="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effectuées</a:t>
            </a:r>
            <a:r>
              <a:rPr lang="en-US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  <a:cs typeface="+mn-cs"/>
              </a:rPr>
              <a:t> :</a:t>
            </a:r>
          </a:p>
          <a:p>
            <a:pPr lvl="2">
              <a:lnSpc>
                <a:spcPct val="80000"/>
              </a:lnSpc>
            </a:pPr>
            <a:r>
              <a:rPr lang="en-US" altLang="ko-KR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Kmeans</a:t>
            </a:r>
            <a:endParaRPr lang="en-US" altLang="ko-KR" sz="1600" dirty="0">
              <a:solidFill>
                <a:schemeClr val="bg2"/>
              </a:solidFill>
              <a:latin typeface="Verdana" pitchFamily="34" charset="0"/>
              <a:ea typeface="굴림" charset="-127"/>
              <a:cs typeface="+mn-cs"/>
            </a:endParaRPr>
          </a:p>
          <a:p>
            <a:pPr lvl="2">
              <a:lnSpc>
                <a:spcPct val="80000"/>
              </a:lnSpc>
            </a:pPr>
            <a:r>
              <a:rPr lang="en-US" altLang="ko-KR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DBScan</a:t>
            </a:r>
            <a:endParaRPr lang="en-US" altLang="ko-KR" sz="1600" dirty="0">
              <a:solidFill>
                <a:schemeClr val="bg2"/>
              </a:solidFill>
              <a:latin typeface="Verdana" pitchFamily="34" charset="0"/>
              <a:ea typeface="굴림" charset="-127"/>
              <a:cs typeface="+mn-cs"/>
            </a:endParaRPr>
          </a:p>
          <a:p>
            <a:pPr lvl="2">
              <a:lnSpc>
                <a:spcPct val="80000"/>
              </a:lnSpc>
            </a:pPr>
            <a:r>
              <a:rPr lang="fr-FR" altLang="ko-KR" sz="160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Clustering </a:t>
            </a:r>
            <a:r>
              <a:rPr lang="fr-FR" altLang="ko-KR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agglomerative</a:t>
            </a:r>
            <a:r>
              <a:rPr lang="fr-FR" altLang="ko-KR" sz="160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</a:t>
            </a:r>
            <a:r>
              <a:rPr lang="fr-FR" altLang="ko-KR" sz="160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hierarchical</a:t>
            </a:r>
            <a:endParaRPr lang="en-US" altLang="ko-KR" sz="1600" dirty="0">
              <a:solidFill>
                <a:schemeClr val="bg2"/>
              </a:solidFill>
              <a:latin typeface="Verdana" pitchFamily="34" charset="0"/>
              <a:ea typeface="굴림" charset="-127"/>
              <a:cs typeface="+mn-cs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1800" b="1" dirty="0">
              <a:solidFill>
                <a:srgbClr val="FF0000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b="1" u="sng" dirty="0" err="1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Partie</a:t>
            </a:r>
            <a:r>
              <a:rPr lang="en-US" altLang="ko-KR" sz="1800" b="1" u="sng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3 :</a:t>
            </a:r>
            <a:r>
              <a:rPr lang="en-US" altLang="ko-KR" sz="1800" b="1" dirty="0">
                <a:solidFill>
                  <a:srgbClr val="FF0000"/>
                </a:solidFill>
                <a:latin typeface="Verdana" pitchFamily="34" charset="0"/>
                <a:ea typeface="굴림" charset="-127"/>
              </a:rPr>
              <a:t>  Simulation</a:t>
            </a:r>
          </a:p>
          <a:p>
            <a:pPr lvl="1">
              <a:lnSpc>
                <a:spcPct val="80000"/>
              </a:lnSpc>
            </a:pP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Utilisation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du score ARI pour determiner le </a:t>
            </a: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délai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de maintenance du </a:t>
            </a: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modèle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</a:t>
            </a: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choisi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(</a:t>
            </a: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contrat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de maintenance)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1800" b="1" dirty="0">
              <a:solidFill>
                <a:srgbClr val="FF0000"/>
              </a:solidFill>
              <a:latin typeface="Verdana" pitchFamily="34" charset="0"/>
              <a:ea typeface="굴림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uk-UA" sz="1800" dirty="0">
              <a:solidFill>
                <a:schemeClr val="bg2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19D921-75B0-7DD8-02D4-441150B2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57011"/>
            <a:ext cx="6553200" cy="508000"/>
          </a:xfrm>
          <a:solidFill>
            <a:schemeClr val="accent3">
              <a:lumMod val="95000"/>
            </a:schemeClr>
          </a:solidFill>
        </p:spPr>
        <p:txBody>
          <a:bodyPr/>
          <a:lstStyle/>
          <a:p>
            <a:r>
              <a:rPr lang="fr-FR" kern="0" dirty="0">
                <a:ln w="0"/>
                <a:solidFill>
                  <a:srgbClr val="9966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Pistes de recherche du projet :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10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16632"/>
            <a:ext cx="7200800" cy="649288"/>
          </a:xfrm>
          <a:solidFill>
            <a:schemeClr val="accent3">
              <a:lumMod val="95000"/>
            </a:schemeClr>
          </a:solidFill>
        </p:spPr>
        <p:txBody>
          <a:bodyPr/>
          <a:lstStyle/>
          <a:p>
            <a:r>
              <a:rPr lang="en-US" sz="3200" b="1" u="sng" dirty="0" err="1">
                <a:latin typeface="Tahoma" charset="0"/>
              </a:rPr>
              <a:t>Partie</a:t>
            </a:r>
            <a:r>
              <a:rPr lang="en-US" sz="3200" b="1" u="sng" dirty="0">
                <a:latin typeface="Tahoma" charset="0"/>
              </a:rPr>
              <a:t> 1 : </a:t>
            </a:r>
            <a:r>
              <a:rPr lang="en-US" sz="3200" b="1" dirty="0">
                <a:latin typeface="Tahoma" charset="0"/>
              </a:rPr>
              <a:t>Exploration des </a:t>
            </a:r>
            <a:r>
              <a:rPr lang="en-US" sz="3200" b="1" dirty="0" err="1">
                <a:latin typeface="Tahoma" charset="0"/>
              </a:rPr>
              <a:t>données</a:t>
            </a:r>
            <a:endParaRPr lang="uk-UA" sz="3200" b="1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496944" cy="4896544"/>
          </a:xfrm>
          <a:solidFill>
            <a:schemeClr val="accent3">
              <a:lumMod val="95000"/>
            </a:schemeClr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sz="1800" b="1" u="sng" dirty="0">
                <a:latin typeface="Verdana" pitchFamily="34" charset="0"/>
                <a:ea typeface="굴림" charset="-127"/>
              </a:rPr>
              <a:t>Concaténation des bases de données :</a:t>
            </a:r>
          </a:p>
          <a:p>
            <a:pPr lvl="1">
              <a:lnSpc>
                <a:spcPct val="80000"/>
              </a:lnSpc>
            </a:pP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115609 </a:t>
            </a: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lignes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et 40 </a:t>
            </a:r>
            <a:r>
              <a:rPr lang="en-US" altLang="ko-KR" sz="16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colonnes</a:t>
            </a:r>
            <a:r>
              <a:rPr lang="en-US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ko-KR" sz="1600" b="0" dirty="0">
              <a:solidFill>
                <a:schemeClr val="bg2"/>
              </a:solidFill>
              <a:latin typeface="Verdana" pitchFamily="34" charset="0"/>
              <a:ea typeface="굴림" charset="-127"/>
              <a:cs typeface="+mn-cs"/>
            </a:endParaRPr>
          </a:p>
          <a:p>
            <a:pPr>
              <a:lnSpc>
                <a:spcPct val="80000"/>
              </a:lnSpc>
            </a:pPr>
            <a:r>
              <a:rPr lang="fr-FR" sz="1800" b="1" u="sng" dirty="0" err="1">
                <a:latin typeface="Verdana" pitchFamily="34" charset="0"/>
                <a:ea typeface="굴림" charset="-127"/>
              </a:rPr>
              <a:t>Cleaning</a:t>
            </a:r>
            <a:r>
              <a:rPr lang="fr-FR" sz="1800" b="1" u="sng" dirty="0">
                <a:latin typeface="Verdana" pitchFamily="34" charset="0"/>
                <a:ea typeface="굴림" charset="-127"/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US" altLang="ko-KR" sz="18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Traitement</a:t>
            </a:r>
            <a:r>
              <a:rPr lang="en-US" altLang="ko-KR" sz="18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des </a:t>
            </a:r>
            <a:r>
              <a:rPr lang="en-US" altLang="ko-KR" sz="18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valeurs</a:t>
            </a:r>
            <a:r>
              <a:rPr lang="en-US" altLang="ko-KR" sz="18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 </a:t>
            </a:r>
            <a:r>
              <a:rPr lang="en-US" altLang="ko-KR" sz="1800" b="0" dirty="0" err="1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manquantes</a:t>
            </a:r>
            <a:r>
              <a:rPr lang="en-US" altLang="ko-KR" sz="1800" b="0" dirty="0">
                <a:solidFill>
                  <a:schemeClr val="bg2"/>
                </a:solidFill>
                <a:latin typeface="Verdana" pitchFamily="34" charset="0"/>
                <a:ea typeface="굴림" charset="-127"/>
                <a:cs typeface="+mn-cs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altLang="ko-KR" sz="1800" b="0" dirty="0">
              <a:solidFill>
                <a:schemeClr val="bg2"/>
              </a:solidFill>
              <a:latin typeface="Verdana" pitchFamily="34" charset="0"/>
              <a:ea typeface="굴림" charset="-127"/>
              <a:cs typeface="+mn-cs"/>
            </a:endParaRPr>
          </a:p>
          <a:p>
            <a:pPr marL="0" indent="0">
              <a:lnSpc>
                <a:spcPct val="80000"/>
              </a:lnSpc>
              <a:buNone/>
            </a:pPr>
            <a:endParaRPr lang="uk-UA" sz="1800" dirty="0">
              <a:solidFill>
                <a:schemeClr val="bg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C77924-5681-91E5-F773-37F0484F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23387" r="16925" b="12182"/>
          <a:stretch/>
        </p:blipFill>
        <p:spPr>
          <a:xfrm>
            <a:off x="107504" y="2492895"/>
            <a:ext cx="7111572" cy="424847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186E847-276D-25B1-BF38-881B0C3255AA}"/>
              </a:ext>
            </a:extLst>
          </p:cNvPr>
          <p:cNvSpPr/>
          <p:nvPr/>
        </p:nvSpPr>
        <p:spPr>
          <a:xfrm>
            <a:off x="2123728" y="5589240"/>
            <a:ext cx="432048" cy="1080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8251167-F981-4DD5-844A-66888C88A7AC}"/>
              </a:ext>
            </a:extLst>
          </p:cNvPr>
          <p:cNvCxnSpPr>
            <a:cxnSpLocks/>
          </p:cNvCxnSpPr>
          <p:nvPr/>
        </p:nvCxnSpPr>
        <p:spPr>
          <a:xfrm flipV="1">
            <a:off x="2456374" y="3933056"/>
            <a:ext cx="4704311" cy="1740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18BE3E2-860E-7EA3-1091-21C22DB12322}"/>
              </a:ext>
            </a:extLst>
          </p:cNvPr>
          <p:cNvSpPr txBox="1"/>
          <p:nvPr/>
        </p:nvSpPr>
        <p:spPr>
          <a:xfrm>
            <a:off x="7219076" y="3692129"/>
            <a:ext cx="1875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Commentaires des avis : </a:t>
            </a:r>
            <a:r>
              <a:rPr lang="fr-FR" dirty="0">
                <a:solidFill>
                  <a:schemeClr val="bg2"/>
                </a:solidFill>
              </a:rPr>
              <a:t>Suppression de ces 2 variables.</a:t>
            </a:r>
          </a:p>
        </p:txBody>
      </p:sp>
    </p:spTree>
    <p:extLst>
      <p:ext uri="{BB962C8B-B14F-4D97-AF65-F5344CB8AC3E}">
        <p14:creationId xmlns:p14="http://schemas.microsoft.com/office/powerpoint/2010/main" val="96249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548" y="582303"/>
            <a:ext cx="8136904" cy="576064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altLang="ko-KR" sz="1800" b="1" u="sng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Feature</a:t>
            </a:r>
            <a:r>
              <a:rPr lang="fr-FR" altLang="ko-KR" sz="18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 engineering :</a:t>
            </a:r>
          </a:p>
          <a:p>
            <a:pPr lvl="1">
              <a:lnSpc>
                <a:spcPct val="80000"/>
              </a:lnSpc>
            </a:pPr>
            <a:r>
              <a:rPr lang="fr-FR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Groupement des catégories de produits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fr-FR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 	dans des familles de catégories 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fr-FR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	pour faciliter la lecture.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600" b="0" i="1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De 71 </a:t>
            </a:r>
            <a:r>
              <a:rPr lang="en-US" altLang="ko-KR" sz="1600" b="0" i="1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modalités</a:t>
            </a:r>
            <a:r>
              <a:rPr lang="en-US" altLang="ko-KR" sz="1600" b="0" i="1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à 15 </a:t>
            </a:r>
            <a:r>
              <a:rPr lang="en-US" altLang="ko-KR" sz="1600" b="0" i="1" dirty="0" err="1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modalités</a:t>
            </a:r>
            <a:endParaRPr lang="en-US" altLang="ko-KR" sz="1600" i="1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  <a:p>
            <a:pPr lvl="1">
              <a:lnSpc>
                <a:spcPct val="80000"/>
              </a:lnSpc>
            </a:pPr>
            <a:endParaRPr lang="fr-FR" altLang="ko-KR" sz="1600" b="0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  <a:p>
            <a:pPr lvl="1">
              <a:lnSpc>
                <a:spcPct val="80000"/>
              </a:lnSpc>
            </a:pPr>
            <a:r>
              <a:rPr lang="fr-FR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Calcul du temps entre livraison estimée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fr-FR" altLang="ko-KR" sz="16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	 et la livraison réelle 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fr-FR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C’est la différence entre le temps estimée de 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fr-FR" altLang="ko-K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la commande et le temps réel de la livraison.</a:t>
            </a:r>
          </a:p>
          <a:p>
            <a:pPr lvl="1">
              <a:lnSpc>
                <a:spcPct val="80000"/>
              </a:lnSpc>
            </a:pPr>
            <a:endParaRPr lang="fr-FR" altLang="ko-KR" sz="1600" b="0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fr-FR" altLang="ko-KR" sz="18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굴림" charset="-127"/>
              </a:rPr>
              <a:t>Choix des variables avant analyse.</a:t>
            </a:r>
            <a:endParaRPr lang="en-US" altLang="ko-KR" sz="1800" b="1" u="sng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굴림" charset="-127"/>
            </a:endParaRPr>
          </a:p>
          <a:p>
            <a:pPr lvl="1">
              <a:lnSpc>
                <a:spcPct val="80000"/>
              </a:lnSpc>
            </a:pPr>
            <a:r>
              <a:rPr lang="fr-F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115609 lignes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fr-FR" sz="1600" b="0" dirty="0">
                <a:solidFill>
                  <a:schemeClr val="bg2"/>
                </a:solidFill>
                <a:latin typeface="Verdana" pitchFamily="34" charset="0"/>
                <a:ea typeface="굴림" charset="-127"/>
              </a:rPr>
              <a:t>    23 colonnes.</a:t>
            </a:r>
            <a:endParaRPr lang="uk-UA" sz="1600" b="0" dirty="0">
              <a:solidFill>
                <a:schemeClr val="bg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C8A84C-EE7E-C6E7-45DB-32B459AA6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42997" r="60236" b="26188"/>
          <a:stretch/>
        </p:blipFill>
        <p:spPr>
          <a:xfrm>
            <a:off x="5868144" y="592839"/>
            <a:ext cx="2520280" cy="2640295"/>
          </a:xfrm>
          <a:prstGeom prst="rect">
            <a:avLst/>
          </a:prstGeom>
          <a:ln>
            <a:solidFill>
              <a:srgbClr val="2A471B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AF9E55F-2420-3E72-4C52-3298381CA25D}"/>
              </a:ext>
            </a:extLst>
          </p:cNvPr>
          <p:cNvCxnSpPr/>
          <p:nvPr/>
        </p:nvCxnSpPr>
        <p:spPr>
          <a:xfrm>
            <a:off x="4139952" y="1340768"/>
            <a:ext cx="16561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6A83FE2-596F-DB80-0347-5EE8792AE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40196" r="58662" b="17916"/>
          <a:stretch/>
        </p:blipFill>
        <p:spPr>
          <a:xfrm>
            <a:off x="5436096" y="3333633"/>
            <a:ext cx="2736304" cy="279551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4E53102-BF73-BA49-8DE4-937E1672035D}"/>
              </a:ext>
            </a:extLst>
          </p:cNvPr>
          <p:cNvCxnSpPr/>
          <p:nvPr/>
        </p:nvCxnSpPr>
        <p:spPr>
          <a:xfrm>
            <a:off x="2843808" y="3933056"/>
            <a:ext cx="24482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004B3-2FCB-4818-6D92-6D679801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49" y="152400"/>
            <a:ext cx="4680495" cy="508000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Analyse des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5CB17-0DCF-B2DB-C689-748F42858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49" y="836712"/>
            <a:ext cx="8512987" cy="5544616"/>
          </a:xfrm>
          <a:solidFill>
            <a:schemeClr val="bg1"/>
          </a:solidFill>
        </p:spPr>
        <p:txBody>
          <a:bodyPr/>
          <a:lstStyle/>
          <a:p>
            <a:r>
              <a:rPr lang="fr-FR" sz="2000" b="1" dirty="0"/>
              <a:t>Distribution des variables numériques :</a:t>
            </a:r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r>
              <a:rPr lang="fr-FR" sz="2000" b="1" dirty="0"/>
              <a:t>Distribution des variables catégorielles :</a:t>
            </a:r>
          </a:p>
          <a:p>
            <a:pPr marL="3657600" lvl="8" indent="0">
              <a:buNone/>
            </a:pPr>
            <a:r>
              <a:rPr lang="fr-FR" sz="1200" b="1" dirty="0"/>
              <a:t>      *</a:t>
            </a:r>
          </a:p>
          <a:p>
            <a:pPr marL="3657600" lvl="8" indent="0">
              <a:buNone/>
            </a:pPr>
            <a:r>
              <a:rPr lang="fr-FR" sz="1200" b="1" dirty="0"/>
              <a:t>                 </a:t>
            </a:r>
            <a:r>
              <a:rPr lang="fr-FR" b="1" dirty="0">
                <a:ea typeface="+mn-ea"/>
                <a:cs typeface="+mn-cs"/>
              </a:rPr>
              <a:t>Corrélation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9885FD-2191-6396-CA4E-9AD31A5BC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30390" r="52362" b="40971"/>
          <a:stretch/>
        </p:blipFill>
        <p:spPr>
          <a:xfrm>
            <a:off x="3017605" y="1268760"/>
            <a:ext cx="2880320" cy="1784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70E19B-16C7-FCD5-5EF9-702EBF0CF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41596" r="54724" b="28990"/>
          <a:stretch/>
        </p:blipFill>
        <p:spPr>
          <a:xfrm>
            <a:off x="467544" y="1268760"/>
            <a:ext cx="2379520" cy="17846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A7E380-FDA8-C3D8-64C5-1502FBCAC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8" t="34593" r="33462" b="11818"/>
          <a:stretch/>
        </p:blipFill>
        <p:spPr>
          <a:xfrm>
            <a:off x="339483" y="3431450"/>
            <a:ext cx="4032448" cy="275504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126048-5F72-DED9-7D11-620642C11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5" t="40195" r="52327" b="14984"/>
          <a:stretch/>
        </p:blipFill>
        <p:spPr>
          <a:xfrm>
            <a:off x="5634726" y="3925229"/>
            <a:ext cx="2867502" cy="2315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C6D89E9-9290-F21E-ADD2-00C5A72203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26" t="44199" r="47812" b="22592"/>
          <a:stretch/>
        </p:blipFill>
        <p:spPr>
          <a:xfrm>
            <a:off x="5663355" y="937557"/>
            <a:ext cx="3046582" cy="19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1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4CE1F-7E81-2B8E-E159-9B1BE3A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52400"/>
            <a:ext cx="6553200" cy="508000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Segmentation RFM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2BE82B-22D4-1FD4-817B-DD14C5888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36712"/>
            <a:ext cx="8568952" cy="5868888"/>
          </a:xfrm>
          <a:solidFill>
            <a:schemeClr val="bg1"/>
          </a:solidFill>
        </p:spPr>
        <p:txBody>
          <a:bodyPr/>
          <a:lstStyle/>
          <a:p>
            <a:pPr marL="0" indent="0" rtl="0">
              <a:buNone/>
            </a:pPr>
            <a:r>
              <a:rPr lang="fr-FR" sz="1600" dirty="0">
                <a:solidFill>
                  <a:schemeClr val="bg2"/>
                </a:solidFill>
              </a:rPr>
              <a:t>L'analyse RFM est construite sur le comportement du client 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/>
                </a:solidFill>
              </a:rPr>
              <a:t>Quand le client a-t-il acheté la dernière fois ?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/>
                </a:solidFill>
              </a:rPr>
              <a:t>À quelle fréquence achète-t-il ?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2"/>
                </a:solidFill>
              </a:rPr>
              <a:t>Quel montant d'achat dépense-t-il ?</a:t>
            </a:r>
          </a:p>
          <a:p>
            <a:pPr marL="0" indent="0" rtl="0">
              <a:buNone/>
            </a:pPr>
            <a:endParaRPr lang="fr-FR" sz="1400" dirty="0">
              <a:solidFill>
                <a:schemeClr val="bg2"/>
              </a:solidFill>
            </a:endParaRPr>
          </a:p>
          <a:p>
            <a:pPr marL="0" indent="0" rtl="0">
              <a:buNone/>
            </a:pPr>
            <a:r>
              <a:rPr lang="fr-FR" sz="16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Récence, Fréquence et montant des achats :</a:t>
            </a:r>
          </a:p>
          <a:p>
            <a:pPr marL="0" indent="0">
              <a:buNone/>
            </a:pPr>
            <a:r>
              <a:rPr lang="fr-FR" sz="1600" dirty="0"/>
              <a:t> Il y a en tout </a:t>
            </a:r>
            <a:r>
              <a:rPr lang="fr-FR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93396 clients </a:t>
            </a:r>
            <a:r>
              <a:rPr lang="fr-FR" sz="1600" dirty="0"/>
              <a:t>et </a:t>
            </a:r>
            <a:r>
              <a:rPr lang="fr-FR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729 jours.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bg2"/>
                </a:solidFill>
              </a:rPr>
              <a:t>La fréquence varie </a:t>
            </a:r>
            <a:r>
              <a:rPr lang="fr-FR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1 et 15 achats.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bg2"/>
                </a:solidFill>
              </a:rPr>
              <a:t>Le montant des achats va jusqu’à 13440 euros, ce qui est une valeur extrême.</a:t>
            </a: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sz="1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4691B6-BC49-8E0E-D26F-74685E49F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5" t="42997" r="44488" b="44397"/>
          <a:stretch/>
        </p:blipFill>
        <p:spPr>
          <a:xfrm>
            <a:off x="1331640" y="4149080"/>
            <a:ext cx="5472608" cy="12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88B58-FB72-2931-FEC1-7087DFFA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116632"/>
            <a:ext cx="3996680" cy="72008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sz="3200" b="1" u="sng" dirty="0" err="1">
                <a:latin typeface="Tahoma" charset="0"/>
              </a:rPr>
              <a:t>Partie</a:t>
            </a:r>
            <a:r>
              <a:rPr lang="en-US" sz="3200" b="1" u="sng" dirty="0">
                <a:latin typeface="Tahoma" charset="0"/>
              </a:rPr>
              <a:t> 2 : </a:t>
            </a:r>
            <a:r>
              <a:rPr lang="en-US" sz="3200" b="1" dirty="0" err="1">
                <a:latin typeface="Tahoma" charset="0"/>
              </a:rPr>
              <a:t>Essais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6A6000-BC5B-3CF0-4933-0E764028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70" y="1052736"/>
            <a:ext cx="8424936" cy="5544616"/>
          </a:xfrm>
          <a:solidFill>
            <a:schemeClr val="bg1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b="1" u="sng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</a:t>
            </a:r>
            <a:r>
              <a:rPr lang="fr-FR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avec les variables </a:t>
            </a:r>
            <a:r>
              <a:rPr lang="fr-FR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R,F,M</a:t>
            </a:r>
            <a:r>
              <a:rPr lang="fr-FR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Sélection des variables : </a:t>
            </a:r>
            <a:r>
              <a:rPr lang="fr-FR" sz="2000" b="1" dirty="0">
                <a:solidFill>
                  <a:srgbClr val="FF0000"/>
                </a:solidFill>
              </a:rPr>
              <a:t>R, F, M</a:t>
            </a:r>
          </a:p>
          <a:p>
            <a:pPr lvl="1"/>
            <a:r>
              <a:rPr lang="fr-F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Standardisation des variables</a:t>
            </a:r>
          </a:p>
          <a:p>
            <a:pPr lvl="1"/>
            <a:r>
              <a:rPr lang="fr-F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du nombre de cluster : </a:t>
            </a:r>
          </a:p>
          <a:p>
            <a:pPr marL="914400" lvl="2" indent="0">
              <a:buNone/>
            </a:pPr>
            <a:r>
              <a:rPr lang="fr-FR" sz="2000" b="0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Plusieurs méthodes employées :</a:t>
            </a:r>
            <a:endParaRPr lang="fr-FR" sz="2000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fr-FR" sz="20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Méthode du coude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E05748-AFC6-83FB-9C7E-1E954F244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38796" r="51575" b="30390"/>
          <a:stretch/>
        </p:blipFill>
        <p:spPr>
          <a:xfrm>
            <a:off x="2164632" y="3494247"/>
            <a:ext cx="4002190" cy="2751508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A275360-488B-71BD-2AC6-C9178C559375}"/>
              </a:ext>
            </a:extLst>
          </p:cNvPr>
          <p:cNvCxnSpPr>
            <a:cxnSpLocks/>
          </p:cNvCxnSpPr>
          <p:nvPr/>
        </p:nvCxnSpPr>
        <p:spPr>
          <a:xfrm flipH="1">
            <a:off x="3923928" y="4469311"/>
            <a:ext cx="3116226" cy="615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953C3BA-C4F5-5235-2D99-37E9A44879D7}"/>
              </a:ext>
            </a:extLst>
          </p:cNvPr>
          <p:cNvSpPr txBox="1"/>
          <p:nvPr/>
        </p:nvSpPr>
        <p:spPr>
          <a:xfrm>
            <a:off x="7040154" y="4276974"/>
            <a:ext cx="107006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Coude</a:t>
            </a:r>
          </a:p>
        </p:txBody>
      </p:sp>
    </p:spTree>
    <p:extLst>
      <p:ext uri="{BB962C8B-B14F-4D97-AF65-F5344CB8AC3E}">
        <p14:creationId xmlns:p14="http://schemas.microsoft.com/office/powerpoint/2010/main" val="137139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3DF33D-7E79-D2BD-A987-26EE18E43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89" y="513544"/>
            <a:ext cx="8496622" cy="5830912"/>
          </a:xfrm>
          <a:solidFill>
            <a:schemeClr val="bg1"/>
          </a:solidFill>
        </p:spPr>
        <p:txBody>
          <a:bodyPr/>
          <a:lstStyle/>
          <a:p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Indice de </a:t>
            </a:r>
            <a:r>
              <a:rPr lang="fr-FR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calinski-harabasz</a:t>
            </a:r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Silhouette score :</a:t>
            </a:r>
          </a:p>
          <a:p>
            <a:pPr marL="0" indent="0">
              <a:buNone/>
            </a:pPr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sz="2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fr-FR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retient donc</a:t>
            </a:r>
            <a:r>
              <a:rPr lang="fr-F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74581A-884F-421C-CE06-21290C342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53173" r="46062" b="7981"/>
          <a:stretch/>
        </p:blipFill>
        <p:spPr>
          <a:xfrm>
            <a:off x="4139952" y="657631"/>
            <a:ext cx="4176464" cy="29699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6CDD2B-8486-90EE-243C-D7765930C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59804" r="66537" b="18637"/>
          <a:stretch/>
        </p:blipFill>
        <p:spPr>
          <a:xfrm>
            <a:off x="3636057" y="3627574"/>
            <a:ext cx="1800200" cy="213135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12470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4D4D4D"/>
      </a:dk2>
      <a:lt2>
        <a:srgbClr val="000000"/>
      </a:lt2>
      <a:accent1>
        <a:srgbClr val="336600"/>
      </a:accent1>
      <a:accent2>
        <a:srgbClr val="009900"/>
      </a:accent2>
      <a:accent3>
        <a:srgbClr val="FFFFFF"/>
      </a:accent3>
      <a:accent4>
        <a:srgbClr val="404040"/>
      </a:accent4>
      <a:accent5>
        <a:srgbClr val="ADB8AA"/>
      </a:accent5>
      <a:accent6>
        <a:srgbClr val="008A00"/>
      </a:accent6>
      <a:hlink>
        <a:srgbClr val="C0C0C0"/>
      </a:hlink>
      <a:folHlink>
        <a:srgbClr val="CCFFFF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3366CC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ADB8E2"/>
        </a:accent5>
        <a:accent6>
          <a:srgbClr val="2D8AE7"/>
        </a:accent6>
        <a:hlink>
          <a:srgbClr val="339933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3366CC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ADB8E2"/>
        </a:accent5>
        <a:accent6>
          <a:srgbClr val="2D8AE7"/>
        </a:accent6>
        <a:hlink>
          <a:srgbClr val="C0C0C0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006666"/>
        </a:accent1>
        <a:accent2>
          <a:srgbClr val="009999"/>
        </a:accent2>
        <a:accent3>
          <a:srgbClr val="FFFFFF"/>
        </a:accent3>
        <a:accent4>
          <a:srgbClr val="404040"/>
        </a:accent4>
        <a:accent5>
          <a:srgbClr val="AAB8B8"/>
        </a:accent5>
        <a:accent6>
          <a:srgbClr val="008A8A"/>
        </a:accent6>
        <a:hlink>
          <a:srgbClr val="C0C0C0"/>
        </a:hlink>
        <a:folHlink>
          <a:srgbClr val="CC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00000"/>
        </a:lt2>
        <a:accent1>
          <a:srgbClr val="336600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ADB8AA"/>
        </a:accent5>
        <a:accent6>
          <a:srgbClr val="008A00"/>
        </a:accent6>
        <a:hlink>
          <a:srgbClr val="C0C0C0"/>
        </a:hlink>
        <a:folHlink>
          <a:srgbClr val="CC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3424</TotalTime>
  <Words>1071</Words>
  <Application>Microsoft Office PowerPoint</Application>
  <PresentationFormat>Affichage à l'écran (4:3)</PresentationFormat>
  <Paragraphs>229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Tahoma</vt:lpstr>
      <vt:lpstr>Verdana</vt:lpstr>
      <vt:lpstr>template</vt:lpstr>
      <vt:lpstr>Segmentez des clients d'un site e-commerce </vt:lpstr>
      <vt:lpstr>Problématique du projet :</vt:lpstr>
      <vt:lpstr>Pistes de recherche du projet : </vt:lpstr>
      <vt:lpstr>Partie 1 : Exploration des données</vt:lpstr>
      <vt:lpstr>Présentation PowerPoint</vt:lpstr>
      <vt:lpstr>Analyse des variables</vt:lpstr>
      <vt:lpstr>Segmentation RFM</vt:lpstr>
      <vt:lpstr>Partie 2 : Essais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Partie 3 : Essais</vt:lpstr>
      <vt:lpstr>MERCI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Laïla Agharbi</cp:lastModifiedBy>
  <cp:revision>38</cp:revision>
  <dcterms:created xsi:type="dcterms:W3CDTF">2005-08-09T08:30:05Z</dcterms:created>
  <dcterms:modified xsi:type="dcterms:W3CDTF">2022-11-23T21:21:54Z</dcterms:modified>
</cp:coreProperties>
</file>